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16" autoAdjust="0"/>
  </p:normalViewPr>
  <p:slideViewPr>
    <p:cSldViewPr>
      <p:cViewPr varScale="1">
        <p:scale>
          <a:sx n="56" d="100"/>
          <a:sy n="56" d="100"/>
        </p:scale>
        <p:origin x="18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ir Ristic" userId="0c142577f052321a" providerId="LiveId" clId="{894F3E37-4199-461F-9DFE-DEF599A3D402}"/>
    <pc:docChg chg="custSel modSld">
      <pc:chgData name="Vladimir Ristic" userId="0c142577f052321a" providerId="LiveId" clId="{894F3E37-4199-461F-9DFE-DEF599A3D402}" dt="2018-02-10T11:16:17.181" v="112" actId="20577"/>
      <pc:docMkLst>
        <pc:docMk/>
      </pc:docMkLst>
      <pc:sldChg chg="modSp modNotesTx">
        <pc:chgData name="Vladimir Ristic" userId="0c142577f052321a" providerId="LiveId" clId="{894F3E37-4199-461F-9DFE-DEF599A3D402}" dt="2018-02-10T11:16:17.181" v="112" actId="20577"/>
        <pc:sldMkLst>
          <pc:docMk/>
          <pc:sldMk cId="0" sldId="259"/>
        </pc:sldMkLst>
        <pc:spChg chg="mod">
          <ac:chgData name="Vladimir Ristic" userId="0c142577f052321a" providerId="LiveId" clId="{894F3E37-4199-461F-9DFE-DEF599A3D402}" dt="2018-02-10T11:12:03.522" v="11" actId="20577"/>
          <ac:spMkLst>
            <pc:docMk/>
            <pc:sldMk cId="0" sldId="259"/>
            <ac:spMk id="1126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B0B-A425-4DE3-BF45-3D0F0F8942B0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B53E7-9F40-42CC-9F8F-C659A6077C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1</a:t>
            </a:r>
            <a:r>
              <a:rPr lang="sr-Latn-RS"/>
              <a:t>) </a:t>
            </a:r>
            <a:r>
              <a:rPr lang="en-US"/>
              <a:t>Kako je negacija obostrana, mi govorimo o </a:t>
            </a:r>
            <a:r>
              <a:rPr lang="en-US" i="1"/>
              <a:t>interakciji.</a:t>
            </a:r>
          </a:p>
          <a:p>
            <a:r>
              <a:rPr lang="en-US"/>
              <a:t>2</a:t>
            </a:r>
            <a:r>
              <a:rPr lang="sr-Latn-RS"/>
              <a:t>)</a:t>
            </a:r>
            <a:r>
              <a:rPr lang="en-US"/>
              <a:t> Pregolema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207958-899F-4866-B7CB-AF906015CC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1</a:t>
            </a:r>
            <a:r>
              <a:rPr lang="sr-Latn-RS"/>
              <a:t>)</a:t>
            </a:r>
            <a:r>
              <a:rPr lang="en-US"/>
              <a:t> Obratiti pažnju da se još uvek ne koristi termin “objekt”, jer naše akcidencije za sada nemaju pravo na pojavnost.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8A0F29-5467-4EDA-884D-61008B7D9B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1</a:t>
            </a:r>
            <a:r>
              <a:rPr lang="sr-Latn-RS" dirty="0"/>
              <a:t>) </a:t>
            </a:r>
            <a:r>
              <a:rPr lang="en-US" dirty="0" err="1"/>
              <a:t>Videti</a:t>
            </a:r>
            <a:r>
              <a:rPr lang="en-US" dirty="0"/>
              <a:t> </a:t>
            </a:r>
            <a:r>
              <a:rPr lang="en-US" dirty="0" err="1"/>
              <a:t>naredna</a:t>
            </a:r>
            <a:r>
              <a:rPr lang="en-US" dirty="0"/>
              <a:t> </a:t>
            </a:r>
            <a:r>
              <a:rPr lang="en-US" dirty="0" err="1"/>
              <a:t>predavanja</a:t>
            </a:r>
            <a:endParaRPr lang="en-US" dirty="0"/>
          </a:p>
          <a:p>
            <a:r>
              <a:rPr lang="en-US" dirty="0"/>
              <a:t>2</a:t>
            </a:r>
            <a:r>
              <a:rPr lang="sr-Latn-RS" dirty="0"/>
              <a:t>)</a:t>
            </a:r>
            <a:r>
              <a:rPr lang="en-US" dirty="0"/>
              <a:t> Ne </a:t>
            </a:r>
            <a:r>
              <a:rPr lang="en-US" dirty="0" err="1"/>
              <a:t>postavlja</a:t>
            </a:r>
            <a:r>
              <a:rPr lang="en-US" dirty="0"/>
              <a:t> se </a:t>
            </a:r>
            <a:r>
              <a:rPr lang="en-US" dirty="0" err="1"/>
              <a:t>pitanje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stvari</a:t>
            </a:r>
            <a:r>
              <a:rPr lang="en-US" dirty="0"/>
              <a:t>(</a:t>
            </a:r>
            <a:r>
              <a:rPr lang="en-US" dirty="0" err="1"/>
              <a:t>akcidencije</a:t>
            </a:r>
            <a:r>
              <a:rPr lang="en-US" dirty="0"/>
              <a:t>, </a:t>
            </a:r>
            <a:r>
              <a:rPr lang="en-US" dirty="0" err="1"/>
              <a:t>objekta</a:t>
            </a:r>
            <a:r>
              <a:rPr lang="en-US" dirty="0"/>
              <a:t>),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je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nosilac</a:t>
            </a:r>
            <a:r>
              <a:rPr lang="en-US" dirty="0"/>
              <a:t>. GM: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objekat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(</a:t>
            </a:r>
            <a:r>
              <a:rPr lang="en-US" dirty="0" err="1"/>
              <a:t>Aristotel</a:t>
            </a:r>
            <a:r>
              <a:rPr lang="en-US" dirty="0"/>
              <a:t>); </a:t>
            </a:r>
            <a:r>
              <a:rPr lang="sr-Latn-RS" dirty="0"/>
              <a:t>M</a:t>
            </a:r>
            <a:r>
              <a:rPr lang="en-US" dirty="0"/>
              <a:t>M:Svaka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objekta</a:t>
            </a:r>
            <a:r>
              <a:rPr lang="en-US" dirty="0"/>
              <a:t>,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uzrok</a:t>
            </a:r>
            <a:r>
              <a:rPr lang="en-US" dirty="0"/>
              <a:t> (</a:t>
            </a:r>
            <a:r>
              <a:rPr lang="en-US" dirty="0" err="1"/>
              <a:t>Dekart</a:t>
            </a:r>
            <a:r>
              <a:rPr lang="en-US" dirty="0"/>
              <a:t>, </a:t>
            </a:r>
            <a:r>
              <a:rPr lang="en-US" dirty="0" err="1"/>
              <a:t>Galilej</a:t>
            </a:r>
            <a:r>
              <a:rPr lang="sr-Latn-RS"/>
              <a:t>; Kant, svaka promena ima svoj uzrok</a:t>
            </a:r>
            <a:r>
              <a:rPr lang="en-US"/>
              <a:t>).</a:t>
            </a:r>
            <a:endParaRPr lang="sr-Latn-RS" dirty="0"/>
          </a:p>
          <a:p>
            <a:r>
              <a:rPr lang="sr-Latn-RS" dirty="0"/>
              <a:t>3) Hajdeger, tu bivstvovanje, stara nemačka reč za egzistenciju.</a:t>
            </a: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1CE7BC-5536-4E0B-B86C-5A13CD86A1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10-Feb-18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FILOZOFIJA PRIRODNIH NAUKA</a:t>
            </a:r>
            <a:b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V tema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endParaRPr lang="en-US" sz="280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Latn-RS" sz="2800" dirty="0">
                <a:latin typeface="Times New Roman" pitchFamily="18" charset="0"/>
                <a:cs typeface="Times New Roman" pitchFamily="18" charset="0"/>
              </a:rPr>
              <a:t>Grčka misao i Zapadno-evropska misao</a:t>
            </a:r>
          </a:p>
          <a:p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Apsolutna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samoodredjenost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dozvoljava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promenu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svojstava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negacija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dubletu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otpor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promeni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stanja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kvadrupleta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Pitagora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Platon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Bor-Zomerfeld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...), sl.5,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pojedinačno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nešto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mora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zadovoljiti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unutrašnja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egzistencija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spoljašnji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momenat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da bi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steklo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Istraživačka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dilema:2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Grčka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stava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vlasnici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”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svojih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atributa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se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mogu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menjati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uzrok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razlog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sadržan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ispunjen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njihovom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nastanku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napori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istraživanja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orijentišu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kauzalitet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samoodredjujuće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Unutrašnji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momenti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ključni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oblik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odredbe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mesto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priori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posteriori, pa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inertni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nepromenljivi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lenji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koegzistenciji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Promena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poima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večno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nastajanje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nestajanje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akcidencija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još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uvek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bez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interakcije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FILOZOFIJA PRIRODNIH NAUKA</a:t>
            </a:r>
            <a:b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800">
                <a:latin typeface="Times New Roman" pitchFamily="18" charset="0"/>
                <a:cs typeface="Times New Roman" pitchFamily="18" charset="0"/>
              </a:rPr>
              <a:t>Grčka misao i Zapadno-evropska misao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Dublet je odnos (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) izmedju dve egzistencije (akcidencije)1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Dublet nije jedna  i ista opšta  negacija već je, kao  ne-A i ne-B, specifična (svojstvena), uslovljena svojstvima akcidencija: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Naelektrisana čestica će 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reagovati na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negirati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) drugu naelektrisanu česticu zbog zajedničkog svojstva “naelektrisanosti”, koje obe poseduju, dok će neutralna čestica ostati indiferentna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Dakle,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opšta negacija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utvrdjuje egzistenciju  akcidencije, ali se kroz 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interakciju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uvodi esencija  akcidencije (</a:t>
            </a:r>
            <a:r>
              <a:rPr lang="sr-Latn-RS" sz="2000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je jedino moguća za ista “svojstva”).</a:t>
            </a:r>
            <a:endParaRPr lang="sr-Latn-RS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>
                <a:latin typeface="Times New Roman" pitchFamily="18" charset="0"/>
                <a:cs typeface="Times New Roman" pitchFamily="18" charset="0"/>
              </a:rPr>
              <a:t>Šta je primarno Interakcija ili egzistencija? </a:t>
            </a:r>
          </a:p>
          <a:p>
            <a:pPr algn="just"/>
            <a:r>
              <a:rPr lang="sr-Latn-RS" sz="2000">
                <a:latin typeface="Times New Roman" pitchFamily="18" charset="0"/>
                <a:cs typeface="Times New Roman" pitchFamily="18" charset="0"/>
              </a:rPr>
              <a:t>Grci egzistencija, Moderna misao interakcija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FILOZOFIJA PRIRODNIH NAUKA</a:t>
            </a:r>
            <a:b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C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Latn-RS" sz="2800">
                <a:latin typeface="Times New Roman" pitchFamily="18" charset="0"/>
                <a:cs typeface="Times New Roman" pitchFamily="18" charset="0"/>
              </a:rPr>
              <a:t>Grčka misao i Zapadno-evropska misao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80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Opis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ponašanja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kvantitativne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geometrijske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veće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jednako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proporcionalno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... )1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II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Zapadnoevropska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ZEM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Izbor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postavke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akcidencije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interakciji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odnošenju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Latn-RS" sz="2000" i="1" dirty="0">
                <a:latin typeface="Times New Roman" pitchFamily="18" charset="0"/>
                <a:cs typeface="Times New Roman" pitchFamily="18" charset="0"/>
              </a:rPr>
              <a:t>interakciji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zadobijaju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postaju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dovodi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do toga da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unutrašnja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kauzalnost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nepotrebna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sasvim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nezavisna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akcidencija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egzistenciju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njoj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ništa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znati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zamisliti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iskaže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odnošenje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interakciju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odnos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nečim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drugim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akcidencija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zadobija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svoju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formu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zadobija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pojavnost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objekat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primarna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egzistencija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objekata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sekundarna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i="1" dirty="0">
                <a:latin typeface="Times New Roman" pitchFamily="18" charset="0"/>
                <a:cs typeface="Times New Roman" pitchFamily="18" charset="0"/>
              </a:rPr>
              <a:t>Postulat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Interakcija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Egzistencija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(IE):</a:t>
            </a:r>
          </a:p>
          <a:p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i) Da li interakcija (odnos) nastaje kao produkt različitih egzistencija, tj. da li je individualna egzistencija (objekat, dasein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latin typeface="Times New Roman" panose="02020603050405020304" pitchFamily="18" charset="0"/>
                <a:cs typeface="Times New Roman" pitchFamily="18" charset="0"/>
              </a:rPr>
              <a:t>3)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svojim kvalitetima  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interakcija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posteriori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ii) ili se pak egzistencije (individualni objekti) pojavljuju kroz, odnosno zbog interakcije (odnosa), pa je interakcija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individualna egzistencija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posteriori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sr-Latn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605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FILOZOFIJA PRIRODNIH NAUKA - V tema -</vt:lpstr>
      <vt:lpstr>FILOZOFIJA PRIRODNIH NAUKA - Grčka misao i Zapadno-evropska misao -</vt:lpstr>
      <vt:lpstr>FILOZOFIJA PRIRODNIH NAUKA - Grčka misao i Zapadno-evropska misao -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Vladimir Ristic</cp:lastModifiedBy>
  <cp:revision>19</cp:revision>
  <dcterms:created xsi:type="dcterms:W3CDTF">2016-02-07T09:38:33Z</dcterms:created>
  <dcterms:modified xsi:type="dcterms:W3CDTF">2018-02-10T11:16:18Z</dcterms:modified>
</cp:coreProperties>
</file>